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oxima Nova"/>
      <p:regular r:id="rId27"/>
      <p:bold r:id="rId28"/>
      <p:italic r:id="rId29"/>
      <p:boldItalic r:id="rId30"/>
    </p:embeddedFont>
    <p:embeddedFont>
      <p:font typeface="Alfa Slab On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lfaSlabOne-regular.fntdata"/><Relationship Id="rId3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com/CryptoRank_VCs/status/1833152684485906928"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皆様のWalletにお気に入りのNFTはありますか？</a:t>
            </a:r>
            <a:endParaRPr/>
          </a:p>
          <a:p>
            <a:pPr indent="0" lvl="0" marL="0" rtl="0" algn="l">
              <a:spcBef>
                <a:spcPts val="0"/>
              </a:spcBef>
              <a:spcAft>
                <a:spcPts val="0"/>
              </a:spcAft>
              <a:buNone/>
            </a:pPr>
            <a:r>
              <a:rPr lang="ja"/>
              <a:t>初めて獲得したNFT、苦労して手に入れたNFTなどなど皆様様々かなと思っています。</a:t>
            </a:r>
            <a:endParaRPr/>
          </a:p>
          <a:p>
            <a:pPr indent="0" lvl="0" marL="0" rtl="0" algn="l">
              <a:spcBef>
                <a:spcPts val="0"/>
              </a:spcBef>
              <a:spcAft>
                <a:spcPts val="0"/>
              </a:spcAft>
              <a:buNone/>
            </a:pPr>
            <a:r>
              <a:rPr lang="ja"/>
              <a:t>今回は、NFT コレクティブに特化しdAppsについて紹介できればと思います。</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115e75b93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115e75b93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また、このポイントはチップとしてクリエイターに寄付することも可能です。</a:t>
            </a:r>
            <a:endParaRPr/>
          </a:p>
          <a:p>
            <a:pPr indent="0" lvl="0" marL="0" rtl="0" algn="l">
              <a:spcBef>
                <a:spcPts val="0"/>
              </a:spcBef>
              <a:spcAft>
                <a:spcPts val="0"/>
              </a:spcAft>
              <a:buNone/>
            </a:pPr>
            <a:r>
              <a:rPr lang="ja"/>
              <a:t>また、Dropletsを渡すときにmessageが添えられるので、お気に入りのクリエイターにファンレターのような形で送ることができます。</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0afea0eb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0afea0eb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配信されるNFTはクリエイターによって数種類存在し、それぞれにRarityがついています。</a:t>
            </a:r>
            <a:endParaRPr/>
          </a:p>
          <a:p>
            <a:pPr indent="0" lvl="0" marL="0" rtl="0" algn="l">
              <a:spcBef>
                <a:spcPts val="0"/>
              </a:spcBef>
              <a:spcAft>
                <a:spcPts val="0"/>
              </a:spcAft>
              <a:buNone/>
            </a:pPr>
            <a:r>
              <a:rPr lang="ja"/>
              <a:t>Rarityによって、配布されるNFTは違っており、NFTが持っている限定特典も違っています。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レジェンダリー・ロックインは、配信されるNFTの</a:t>
            </a:r>
            <a:r>
              <a:rPr lang="ja"/>
              <a:t>Reality</a:t>
            </a:r>
            <a:r>
              <a:rPr lang="ja"/>
              <a:t>を決めるゲームです。</a:t>
            </a:r>
            <a:endParaRPr/>
          </a:p>
          <a:p>
            <a:pPr indent="0" lvl="0" marL="0" rtl="0" algn="l">
              <a:spcBef>
                <a:spcPts val="0"/>
              </a:spcBef>
              <a:spcAft>
                <a:spcPts val="0"/>
              </a:spcAft>
              <a:buNone/>
            </a:pPr>
            <a:r>
              <a:rPr lang="ja"/>
              <a:t>仕様変更に伴い、Legendaryは500、Rareは2,000までしか排出されないらしいです。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DRiP</a:t>
            </a:r>
            <a:r>
              <a:rPr lang="ja"/>
              <a:t>はすごくファミコン等の日本の古いゲーム筐体を意識したゲームを持っています。</a:t>
            </a:r>
            <a:endParaRPr/>
          </a:p>
          <a:p>
            <a:pPr indent="0" lvl="0" marL="0" rtl="0" algn="l">
              <a:spcBef>
                <a:spcPts val="0"/>
              </a:spcBef>
              <a:spcAft>
                <a:spcPts val="0"/>
              </a:spcAft>
              <a:buClr>
                <a:schemeClr val="dk1"/>
              </a:buClr>
              <a:buSzPts val="1100"/>
              <a:buFont typeface="Arial"/>
              <a:buNone/>
            </a:pPr>
            <a:r>
              <a:rPr lang="ja"/>
              <a:t>このレトロ感とLegendaryを当てた時の演出が豪華なのがすごく好きです。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ざっくりがここまでDRiPのサービス内容という形になっております。</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0afea0ebd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10afea0ebd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u="sng">
                <a:solidFill>
                  <a:schemeClr val="hlink"/>
                </a:solidFill>
                <a:hlinkClick r:id="rId2"/>
              </a:rPr>
              <a:t>https://x.com/CryptoRank_VCs/status/1833152684485906928</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そして、DRiPはRadarHackathonが開催されている期間中に実は資金調達に成功しています。</a:t>
            </a:r>
            <a:endParaRPr/>
          </a:p>
          <a:p>
            <a:pPr indent="0" lvl="0" marL="0" rtl="0" algn="l">
              <a:spcBef>
                <a:spcPts val="0"/>
              </a:spcBef>
              <a:spcAft>
                <a:spcPts val="0"/>
              </a:spcAft>
              <a:buNone/>
            </a:pPr>
            <a:r>
              <a:rPr lang="ja"/>
              <a:t>800万ドルの資金調達となっています。すごい！</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内容としては、</a:t>
            </a:r>
            <a:br>
              <a:rPr lang="ja"/>
            </a:br>
            <a:r>
              <a:rPr lang="ja"/>
              <a:t>・クリエイターのオンボーディングの加速</a:t>
            </a:r>
            <a:endParaRPr/>
          </a:p>
          <a:p>
            <a:pPr indent="0" lvl="0" marL="0" rtl="0" algn="l">
              <a:spcBef>
                <a:spcPts val="0"/>
              </a:spcBef>
              <a:spcAft>
                <a:spcPts val="0"/>
              </a:spcAft>
              <a:buNone/>
            </a:pPr>
            <a:r>
              <a:rPr lang="ja"/>
              <a:t>・AndroidおよびiOS向けモバイルアプリのリリース</a:t>
            </a:r>
            <a:endParaRPr/>
          </a:p>
          <a:p>
            <a:pPr indent="0" lvl="0" marL="0" rtl="0" algn="l">
              <a:spcBef>
                <a:spcPts val="0"/>
              </a:spcBef>
              <a:spcAft>
                <a:spcPts val="0"/>
              </a:spcAft>
              <a:buNone/>
            </a:pPr>
            <a:r>
              <a:rPr lang="ja"/>
              <a:t>・クリエイター向けツールやプラットフォーム機能の拡充</a:t>
            </a:r>
            <a:endParaRPr/>
          </a:p>
          <a:p>
            <a:pPr indent="0" lvl="0" marL="0" rtl="0" algn="l">
              <a:spcBef>
                <a:spcPts val="0"/>
              </a:spcBef>
              <a:spcAft>
                <a:spcPts val="0"/>
              </a:spcAft>
              <a:buNone/>
            </a:pPr>
            <a:r>
              <a:rPr lang="ja"/>
              <a:t>・新規ユーザーを獲得するためのマーケティング活動の強化</a:t>
            </a:r>
            <a:endParaRPr/>
          </a:p>
          <a:p>
            <a:pPr indent="0" lvl="0" marL="0" rtl="0" algn="l">
              <a:spcBef>
                <a:spcPts val="0"/>
              </a:spcBef>
              <a:spcAft>
                <a:spcPts val="0"/>
              </a:spcAft>
              <a:buNone/>
            </a:pPr>
            <a:r>
              <a:rPr lang="ja"/>
              <a:t>を重視した資金調達となっています。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今後更に速く、身近に感じるようになるプラットフォームになるということが期待されています。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0afea0eb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0afea0eb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ここまでがDRiPとは？というところと、今後への期待についてはここまでとなっています。</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次にどんなDRiPアーティストがいるのか、そもそもどんなコンテンツがあるのか、私が持っているDRiP NFTの中からいくつか紹介させていただければと思います。</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0afea0eb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0afea0eb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実はSuperteamJapanのMemberにもなっている人にDRiPのクリエイターがいます。</a:t>
            </a:r>
            <a:endParaRPr/>
          </a:p>
          <a:p>
            <a:pPr indent="0" lvl="0" marL="0" rtl="0" algn="l">
              <a:spcBef>
                <a:spcPts val="0"/>
              </a:spcBef>
              <a:spcAft>
                <a:spcPts val="0"/>
              </a:spcAft>
              <a:buNone/>
            </a:pPr>
            <a:r>
              <a:rPr lang="ja">
                <a:solidFill>
                  <a:schemeClr val="dk1"/>
                </a:solidFill>
              </a:rPr>
              <a:t>DRiPの音楽配信のリードであり、彼自身が</a:t>
            </a:r>
            <a:r>
              <a:rPr lang="ja">
                <a:solidFill>
                  <a:schemeClr val="dk1"/>
                </a:solidFill>
              </a:rPr>
              <a:t>多くの音楽NFTを配信しています。</a:t>
            </a:r>
            <a:endParaRPr/>
          </a:p>
          <a:p>
            <a:pPr indent="0" lvl="0" marL="0" rtl="0" algn="l">
              <a:spcBef>
                <a:spcPts val="0"/>
              </a:spcBef>
              <a:spcAft>
                <a:spcPts val="0"/>
              </a:spcAft>
              <a:buNone/>
            </a:pPr>
            <a:r>
              <a:rPr lang="ja"/>
              <a:t>私個人は、仕事や作業のBGMとして利用していたりします。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Xからのメディアで数多く作品を出しているので、聴いてほしいです。</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0afea0eb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0afea0eb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DRiPでは表示されているようなNFTアートをフォロワーに配信しています。</a:t>
            </a:r>
            <a:endParaRPr/>
          </a:p>
          <a:p>
            <a:pPr indent="0" lvl="0" marL="0" rtl="0" algn="l">
              <a:spcBef>
                <a:spcPts val="0"/>
              </a:spcBef>
              <a:spcAft>
                <a:spcPts val="0"/>
              </a:spcAft>
              <a:buNone/>
            </a:pPr>
            <a:r>
              <a:rPr lang="ja"/>
              <a:t>この方はAdidasのクリエイタープログラムに参加しているアーティストの人で、3ヵ月くらい前に自身のNFT「Profiles#0」をMagic EdenでMint &amp; リビールイベントを開催しました。</a:t>
            </a:r>
            <a:endParaRPr/>
          </a:p>
          <a:p>
            <a:pPr indent="0" lvl="0" marL="0" rtl="0" algn="l">
              <a:spcBef>
                <a:spcPts val="0"/>
              </a:spcBef>
              <a:spcAft>
                <a:spcPts val="0"/>
              </a:spcAft>
              <a:buNone/>
            </a:pPr>
            <a:r>
              <a:rPr lang="ja"/>
              <a:t>日本好きで、個人の投稿作品の中にポケモンやデジモン等のアニメ・ゲームのファンアート作品を投稿しているので、是非見てほしいです。</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0afea0eb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0afea0eb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Brave</a:t>
            </a:r>
            <a:r>
              <a:rPr lang="ja"/>
              <a:t>ブラウザでおなじみのBAT Communityは、雑誌をNFTにして提供しています。</a:t>
            </a:r>
            <a:endParaRPr/>
          </a:p>
          <a:p>
            <a:pPr indent="0" lvl="0" marL="0" rtl="0" algn="l">
              <a:spcBef>
                <a:spcPts val="0"/>
              </a:spcBef>
              <a:spcAft>
                <a:spcPts val="0"/>
              </a:spcAft>
              <a:buNone/>
            </a:pPr>
            <a:r>
              <a:rPr lang="ja"/>
              <a:t>“ECHO Magazine“として拡散され、テーマごとに雑誌が作られています。</a:t>
            </a:r>
            <a:endParaRPr/>
          </a:p>
          <a:p>
            <a:pPr indent="0" lvl="0" marL="0" rtl="0" algn="l">
              <a:spcBef>
                <a:spcPts val="0"/>
              </a:spcBef>
              <a:spcAft>
                <a:spcPts val="0"/>
              </a:spcAft>
              <a:buNone/>
            </a:pPr>
            <a:r>
              <a:rPr lang="ja"/>
              <a:t>例えば、meme coinにフォーカスしてBAT Communityがコラボレーションしたmeme coinを取り上げた特集やゲームにフォーカスした雑誌があります。</a:t>
            </a:r>
            <a:endParaRPr/>
          </a:p>
          <a:p>
            <a:pPr indent="0" lvl="0" marL="0" rtl="0" algn="l">
              <a:spcBef>
                <a:spcPts val="0"/>
              </a:spcBef>
              <a:spcAft>
                <a:spcPts val="0"/>
              </a:spcAft>
              <a:buNone/>
            </a:pPr>
            <a:r>
              <a:rPr lang="ja"/>
              <a:t>日本語で書かれたデザインアートが掲載されたMagazineもあり読み応えがある雑誌です。</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0afea0eb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0afea0eb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ゲームで知られている</a:t>
            </a:r>
            <a:r>
              <a:rPr lang="ja"/>
              <a:t>GenoPets</a:t>
            </a:r>
            <a:r>
              <a:rPr lang="ja"/>
              <a:t>もDRiPでNFTを発行したことがあります。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配信されたのはゲーム内でアイテムがAirDropされるNFTでした。</a:t>
            </a:r>
            <a:endParaRPr/>
          </a:p>
          <a:p>
            <a:pPr indent="0" lvl="0" marL="0" rtl="0" algn="l">
              <a:spcBef>
                <a:spcPts val="0"/>
              </a:spcBef>
              <a:spcAft>
                <a:spcPts val="0"/>
              </a:spcAft>
              <a:buNone/>
            </a:pPr>
            <a:r>
              <a:rPr lang="ja"/>
              <a:t>レジェンダリー、レア、コモンで3種類の配布でしたが、</a:t>
            </a:r>
            <a:endParaRPr/>
          </a:p>
          <a:p>
            <a:pPr indent="0" lvl="0" marL="0" rtl="0" algn="l">
              <a:spcBef>
                <a:spcPts val="0"/>
              </a:spcBef>
              <a:spcAft>
                <a:spcPts val="0"/>
              </a:spcAft>
              <a:buNone/>
            </a:pPr>
            <a:r>
              <a:rPr lang="ja"/>
              <a:t>レジェンダリーはゲームのキャラそのものがエアドロされる形になりました。</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右側のスクショが私が実際にその時に獲得したGenoPetsで、今も育てています。</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0afea0eb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0afea0eb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本日紹介したDRiPに登録されているクリエイター、プロジェクトになります。</a:t>
            </a:r>
            <a:endParaRPr/>
          </a:p>
          <a:p>
            <a:pPr indent="0" lvl="0" marL="0" rtl="0" algn="l">
              <a:spcBef>
                <a:spcPts val="0"/>
              </a:spcBef>
              <a:spcAft>
                <a:spcPts val="0"/>
              </a:spcAft>
              <a:buNone/>
            </a:pPr>
            <a:r>
              <a:rPr lang="ja"/>
              <a:t>XのURLをQRにしています。メディア項目見てもらえたら、クリエイター作品を見つけられるので、是非確認してみください。</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546bf19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546bf19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DRiPで欲しかったNFTを逃してしまった・・・・</a:t>
            </a:r>
            <a:endParaRPr/>
          </a:p>
          <a:p>
            <a:pPr indent="0" lvl="0" marL="0" rtl="0" algn="l">
              <a:spcBef>
                <a:spcPts val="0"/>
              </a:spcBef>
              <a:spcAft>
                <a:spcPts val="0"/>
              </a:spcAft>
              <a:buNone/>
            </a:pPr>
            <a:r>
              <a:rPr lang="ja"/>
              <a:t>そんな人にはTensorがおすすめです。</a:t>
            </a:r>
            <a:endParaRPr/>
          </a:p>
          <a:p>
            <a:pPr indent="0" lvl="0" marL="0" rtl="0" algn="l">
              <a:spcBef>
                <a:spcPts val="0"/>
              </a:spcBef>
              <a:spcAft>
                <a:spcPts val="0"/>
              </a:spcAft>
              <a:buNone/>
            </a:pPr>
            <a:r>
              <a:rPr lang="ja"/>
              <a:t>TensorはDRiP専用のマーケットプレイスを展開しています。</a:t>
            </a:r>
            <a:endParaRPr/>
          </a:p>
          <a:p>
            <a:pPr indent="0" lvl="0" marL="0" rtl="0" algn="l">
              <a:spcBef>
                <a:spcPts val="0"/>
              </a:spcBef>
              <a:spcAft>
                <a:spcPts val="0"/>
              </a:spcAft>
              <a:buNone/>
            </a:pPr>
            <a:r>
              <a:rPr lang="ja"/>
              <a:t>対象のクリエイターの名前を入れるだけで検索可能なので、アート作品探しが快適なマーケットになっています。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 あと、ここのQRコード出しておく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115e75b93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115e75b93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まず最初に、こちらについては投資助言ではありません。</a:t>
            </a:r>
            <a:endParaRPr/>
          </a:p>
          <a:p>
            <a:pPr indent="0" lvl="0" marL="0" rtl="0" algn="l">
              <a:spcBef>
                <a:spcPts val="0"/>
              </a:spcBef>
              <a:spcAft>
                <a:spcPts val="0"/>
              </a:spcAft>
              <a:buNone/>
            </a:pPr>
            <a:r>
              <a:rPr lang="ja"/>
              <a:t>個人がリサーチしたものによる内容を今回は発表する形となっておりますので、実施される際にはご自身でのホワイトペーパー含めてご参照した上での利用をお願いします。</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0afea0eb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0afea0eb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Official Link</a:t>
            </a:r>
            <a:r>
              <a:rPr lang="ja"/>
              <a:t>になります。</a:t>
            </a:r>
            <a:endParaRPr/>
          </a:p>
          <a:p>
            <a:pPr indent="0" lvl="0" marL="0" rtl="0" algn="l">
              <a:spcBef>
                <a:spcPts val="0"/>
              </a:spcBef>
              <a:spcAft>
                <a:spcPts val="0"/>
              </a:spcAft>
              <a:buNone/>
            </a:pPr>
            <a:r>
              <a:rPr lang="ja"/>
              <a:t>また、このDRiPについてなんですが、公式提供の動画は全てWeb3を知らない人を対象に作られており、</a:t>
            </a:r>
            <a:endParaRPr/>
          </a:p>
          <a:p>
            <a:pPr indent="0" lvl="0" marL="0" rtl="0" algn="l">
              <a:spcBef>
                <a:spcPts val="0"/>
              </a:spcBef>
              <a:spcAft>
                <a:spcPts val="0"/>
              </a:spcAft>
              <a:buNone/>
            </a:pPr>
            <a:r>
              <a:rPr lang="ja"/>
              <a:t>これからWeb3を始めようとする人、導入としては非常にサポートが手厚いサービスになっています。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384cb319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384cb31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ぜひともお気に入りのNFTアート、そしてクリエイターを見つけて応援してみましょう！</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以上になります。ありがとうございました。</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10afea0eb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10afea0eb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DRiP</a:t>
            </a:r>
            <a:r>
              <a:rPr lang="ja"/>
              <a:t>のNFTです。</a:t>
            </a:r>
            <a:endParaRPr/>
          </a:p>
          <a:p>
            <a:pPr indent="0" lvl="0" marL="0" rtl="0" algn="l">
              <a:spcBef>
                <a:spcPts val="0"/>
              </a:spcBef>
              <a:spcAft>
                <a:spcPts val="0"/>
              </a:spcAft>
              <a:buNone/>
            </a:pPr>
            <a:r>
              <a:rPr lang="ja"/>
              <a:t>毎週、クリエイターによって、NFTコンテンツを配信するサービスになっています。</a:t>
            </a:r>
            <a:endParaRPr/>
          </a:p>
          <a:p>
            <a:pPr indent="0" lvl="0" marL="0" rtl="0" algn="l">
              <a:spcBef>
                <a:spcPts val="0"/>
              </a:spcBef>
              <a:spcAft>
                <a:spcPts val="0"/>
              </a:spcAft>
              <a:buNone/>
            </a:pPr>
            <a:r>
              <a:rPr lang="ja"/>
              <a:t>詳しく見ていきましょう。</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10afea0eb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10afea0eb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DRiP</a:t>
            </a:r>
            <a:r>
              <a:rPr lang="ja"/>
              <a:t>とは何か？</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公式からは、</a:t>
            </a:r>
            <a:endParaRPr/>
          </a:p>
          <a:p>
            <a:pPr indent="0" lvl="0" marL="0" rtl="0" algn="l">
              <a:spcBef>
                <a:spcPts val="0"/>
              </a:spcBef>
              <a:spcAft>
                <a:spcPts val="0"/>
              </a:spcAft>
              <a:buNone/>
            </a:pPr>
            <a:r>
              <a:rPr lang="ja"/>
              <a:t>「毎週ポケモンカードやワンピースカードを収集するのと同じように、様々なArtistから限定版としてアートを収集することに特化したWeb3アプリケーションです」</a:t>
            </a:r>
            <a:endParaRPr/>
          </a:p>
          <a:p>
            <a:pPr indent="0" lvl="0" marL="0" rtl="0" algn="l">
              <a:spcBef>
                <a:spcPts val="0"/>
              </a:spcBef>
              <a:spcAft>
                <a:spcPts val="0"/>
              </a:spcAft>
              <a:buNone/>
            </a:pPr>
            <a:r>
              <a:rPr lang="ja"/>
              <a:t>と紹介されています。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日本発で世界的にも認知が高い「ポケモン」「ワンピース」のトレーディングカードゲームがあると思いますが、それに影響を受けています。</a:t>
            </a:r>
            <a:endParaRPr/>
          </a:p>
          <a:p>
            <a:pPr indent="0" lvl="0" marL="0" rtl="0" algn="l">
              <a:spcBef>
                <a:spcPts val="0"/>
              </a:spcBef>
              <a:spcAft>
                <a:spcPts val="0"/>
              </a:spcAft>
              <a:buNone/>
            </a:pPr>
            <a:r>
              <a:rPr lang="ja"/>
              <a:t>クリエイターがアート作品や音楽作品、電子マガジン等の限定デジタルコンテンツを配信するプラットフォームになっております。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クリエイターは自身のコンテンツを作り、それらをNFTを通じて配信を行い、ユーザーへ認知拡大とファン獲得を狙うプラットフォームになっております。</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4bf83e4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4bf83e4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DRiP</a:t>
            </a:r>
            <a:r>
              <a:rPr lang="ja"/>
              <a:t>はかなり高い実績があり、</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①</a:t>
            </a:r>
            <a:endParaRPr/>
          </a:p>
          <a:p>
            <a:pPr indent="0" lvl="0" marL="0" rtl="0" algn="l">
              <a:spcBef>
                <a:spcPts val="0"/>
              </a:spcBef>
              <a:spcAft>
                <a:spcPts val="0"/>
              </a:spcAft>
              <a:buNone/>
            </a:pPr>
            <a:r>
              <a:rPr lang="ja"/>
              <a:t>NFTの発行枚数は 1.0億Mintを超えています。</a:t>
            </a:r>
            <a:endParaRPr/>
          </a:p>
          <a:p>
            <a:pPr indent="0" lvl="0" marL="0" rtl="0" algn="l">
              <a:spcBef>
                <a:spcPts val="0"/>
              </a:spcBef>
              <a:spcAft>
                <a:spcPts val="0"/>
              </a:spcAft>
              <a:buNone/>
            </a:pPr>
            <a:r>
              <a:rPr lang="ja"/>
              <a:t>おそらくSolanaでも最大のNFT発行枚数を誇るアプリと思われます。（スキャムは除いて）</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②</a:t>
            </a:r>
            <a:endParaRPr/>
          </a:p>
          <a:p>
            <a:pPr indent="0" lvl="0" marL="0" rtl="0" algn="l">
              <a:spcBef>
                <a:spcPts val="0"/>
              </a:spcBef>
              <a:spcAft>
                <a:spcPts val="0"/>
              </a:spcAft>
              <a:buNone/>
            </a:pPr>
            <a:r>
              <a:rPr lang="ja"/>
              <a:t>NFTはもちろんマーケットに出品可能であり、これまで売買された枚数は400万NFT以上となっています。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③</a:t>
            </a:r>
            <a:endParaRPr/>
          </a:p>
          <a:p>
            <a:pPr indent="0" lvl="0" marL="0" rtl="0" algn="l">
              <a:spcBef>
                <a:spcPts val="0"/>
              </a:spcBef>
              <a:spcAft>
                <a:spcPts val="0"/>
              </a:spcAft>
              <a:buNone/>
            </a:pPr>
            <a:r>
              <a:rPr lang="ja"/>
              <a:t>また、このプラットフォームを利用しているクリエイターの方は50万人を超えています。</a:t>
            </a:r>
            <a:endParaRPr/>
          </a:p>
          <a:p>
            <a:pPr indent="0" lvl="0" marL="0" rtl="0" algn="l">
              <a:spcBef>
                <a:spcPts val="0"/>
              </a:spcBef>
              <a:spcAft>
                <a:spcPts val="0"/>
              </a:spcAft>
              <a:buNone/>
            </a:pPr>
            <a:r>
              <a:rPr lang="ja"/>
              <a:t>クリエイターは審査を受けることによって、DRiPクリエイターとしてプラットフォームが利用可能になっていますが、常にウェイティングリストがいっぱいになっている状態らしいです。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クリエイターが利用するに当たって非常に重要なプラットフォームになっていることがこの数字からも分かります。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10afea0eb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10afea0eb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このDRiPはSolanaで稼働しています。</a:t>
            </a:r>
            <a:endParaRPr/>
          </a:p>
          <a:p>
            <a:pPr indent="0" lvl="0" marL="0" rtl="0" algn="l">
              <a:spcBef>
                <a:spcPts val="0"/>
              </a:spcBef>
              <a:spcAft>
                <a:spcPts val="0"/>
              </a:spcAft>
              <a:buNone/>
            </a:pPr>
            <a:r>
              <a:rPr lang="ja"/>
              <a:t>クリエイターごとにCollecitonが生成されているため、ListされているクリエイターのNFTを見つけやすい優しい設計も特徴です。</a:t>
            </a:r>
            <a:endParaRPr/>
          </a:p>
          <a:p>
            <a:pPr indent="0" lvl="0" marL="0" rtl="0" algn="l">
              <a:spcBef>
                <a:spcPts val="0"/>
              </a:spcBef>
              <a:spcAft>
                <a:spcPts val="0"/>
              </a:spcAft>
              <a:buNone/>
            </a:pPr>
            <a:r>
              <a:rPr lang="ja"/>
              <a:t>また、NFTの元になる画像データや音楽データは分散型ストレージである「Arweave」に保管されています。今のWebサービスによくあるサービス終了に伴い、永久に見れなくなってしまいます、ということがありません。クリエイターの作品がArweaveによって守られ続ける状態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また、NFTだとMintするときのFeeが高いのでは？と思うかも知れませんが、NFTの発行はMetaplexライブラリのCompressed NFTという圧縮NFTを利用しているため、通常のNFTの発行に比べて圧倒的に低コストで発行することが出来ます。</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15e75b93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15e75b93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クリエイターのNFTを獲得するのに、Dropletsというポイントを消費してコンテンツを獲得することができます。</a:t>
            </a:r>
            <a:endParaRPr/>
          </a:p>
          <a:p>
            <a:pPr indent="0" lvl="0" marL="0" rtl="0" algn="l">
              <a:spcBef>
                <a:spcPts val="0"/>
              </a:spcBef>
              <a:spcAft>
                <a:spcPts val="0"/>
              </a:spcAft>
              <a:buNone/>
            </a:pPr>
            <a:r>
              <a:rPr lang="ja"/>
              <a:t>トップ画面にたまにFree Secureが出てきますが、Dropletsを消費せずに獲得することが可能です。</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10afea0ebd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10afea0ebd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DRiP</a:t>
            </a:r>
            <a:r>
              <a:rPr lang="ja"/>
              <a:t>ないでの活動によって、経験値XPが貯まります。</a:t>
            </a:r>
            <a:endParaRPr/>
          </a:p>
          <a:p>
            <a:pPr indent="0" lvl="0" marL="0" rtl="0" algn="l">
              <a:spcBef>
                <a:spcPts val="0"/>
              </a:spcBef>
              <a:spcAft>
                <a:spcPts val="0"/>
              </a:spcAft>
              <a:buNone/>
            </a:pPr>
            <a:r>
              <a:rPr lang="ja"/>
              <a:t>この貯まったXPに応じてRankが確定し、Rankが高い人ほどDroplets</a:t>
            </a:r>
            <a:r>
              <a:rPr lang="ja">
                <a:solidFill>
                  <a:schemeClr val="dk1"/>
                </a:solidFill>
              </a:rPr>
              <a:t>というポイント</a:t>
            </a:r>
            <a:r>
              <a:rPr lang="ja"/>
              <a:t>の</a:t>
            </a:r>
            <a:r>
              <a:rPr lang="ja"/>
              <a:t>獲得率が上がるという仕様になっています。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0afea0eb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10afea0eb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Dropletsは、一定以上の活動を行うとブロンズランクというランクに昇格でき、そこからは一定時間ごとにルーレットを使って無料でClaimすることができます。</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更に$USDC決済で購入することができ、$1.0 = 1,000 Dropletsから購入可能です。</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これら消費されたDropletsによって、クリエイターに報酬が還元されています。</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33.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7.png"/><Relationship Id="rId7" Type="http://schemas.openxmlformats.org/officeDocument/2006/relationships/image" Target="../media/image27.pn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image" Target="../media/image50.png"/><Relationship Id="rId6" Type="http://schemas.openxmlformats.org/officeDocument/2006/relationships/image" Target="../media/image46.png"/><Relationship Id="rId7" Type="http://schemas.openxmlformats.org/officeDocument/2006/relationships/image" Target="../media/image31.png"/><Relationship Id="rId8"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43.png"/><Relationship Id="rId5"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44.png"/><Relationship Id="rId10" Type="http://schemas.openxmlformats.org/officeDocument/2006/relationships/image" Target="../media/image36.png"/><Relationship Id="rId9"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6.png"/><Relationship Id="rId7" Type="http://schemas.openxmlformats.org/officeDocument/2006/relationships/image" Target="../media/image38.png"/><Relationship Id="rId8"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41.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a:t>Got a favorite NFT?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 - Give to Creator for Droplets</a:t>
            </a:r>
            <a:endParaRPr/>
          </a:p>
        </p:txBody>
      </p:sp>
      <p:sp>
        <p:nvSpPr>
          <p:cNvPr id="118" name="Google Shape;118;p22"/>
          <p:cNvSpPr txBox="1"/>
          <p:nvPr>
            <p:ph idx="1" type="body"/>
          </p:nvPr>
        </p:nvSpPr>
        <p:spPr>
          <a:xfrm>
            <a:off x="311700" y="1152475"/>
            <a:ext cx="8520600" cy="8316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ja"/>
              <a:t>クリエイターへの寄付、NFTの獲得に使用</a:t>
            </a:r>
            <a:endParaRPr/>
          </a:p>
          <a:p>
            <a:pPr indent="-342900" lvl="0" marL="457200" rtl="0" algn="l">
              <a:lnSpc>
                <a:spcPct val="95000"/>
              </a:lnSpc>
              <a:spcBef>
                <a:spcPts val="0"/>
              </a:spcBef>
              <a:spcAft>
                <a:spcPts val="0"/>
              </a:spcAft>
              <a:buSzPts val="1800"/>
              <a:buChar char="-"/>
            </a:pPr>
            <a:r>
              <a:rPr lang="ja"/>
              <a:t>クリエイターは獲得したDropletsに応じて報酬を獲得</a:t>
            </a:r>
            <a:endParaRPr/>
          </a:p>
        </p:txBody>
      </p:sp>
      <p:pic>
        <p:nvPicPr>
          <p:cNvPr id="119" name="Google Shape;119;p22"/>
          <p:cNvPicPr preferRelativeResize="0"/>
          <p:nvPr/>
        </p:nvPicPr>
        <p:blipFill>
          <a:blip r:embed="rId3">
            <a:alphaModFix/>
          </a:blip>
          <a:stretch>
            <a:fillRect/>
          </a:stretch>
        </p:blipFill>
        <p:spPr>
          <a:xfrm>
            <a:off x="1659575" y="1984075"/>
            <a:ext cx="2721553" cy="2854626"/>
          </a:xfrm>
          <a:prstGeom prst="rect">
            <a:avLst/>
          </a:prstGeom>
          <a:noFill/>
          <a:ln>
            <a:noFill/>
          </a:ln>
        </p:spPr>
      </p:pic>
      <p:pic>
        <p:nvPicPr>
          <p:cNvPr id="120" name="Google Shape;120;p22"/>
          <p:cNvPicPr preferRelativeResize="0"/>
          <p:nvPr/>
        </p:nvPicPr>
        <p:blipFill>
          <a:blip r:embed="rId4">
            <a:alphaModFix/>
          </a:blip>
          <a:stretch>
            <a:fillRect/>
          </a:stretch>
        </p:blipFill>
        <p:spPr>
          <a:xfrm>
            <a:off x="4981728" y="1984075"/>
            <a:ext cx="2193223" cy="2854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 - Game for N</a:t>
            </a:r>
            <a:r>
              <a:rPr lang="ja"/>
              <a:t>FT</a:t>
            </a:r>
            <a:endParaRPr/>
          </a:p>
        </p:txBody>
      </p:sp>
      <p:pic>
        <p:nvPicPr>
          <p:cNvPr id="126" name="Google Shape;126;p23"/>
          <p:cNvPicPr preferRelativeResize="0"/>
          <p:nvPr/>
        </p:nvPicPr>
        <p:blipFill>
          <a:blip r:embed="rId3">
            <a:alphaModFix/>
          </a:blip>
          <a:stretch>
            <a:fillRect/>
          </a:stretch>
        </p:blipFill>
        <p:spPr>
          <a:xfrm>
            <a:off x="1666850" y="1760975"/>
            <a:ext cx="2792600" cy="3080451"/>
          </a:xfrm>
          <a:prstGeom prst="rect">
            <a:avLst/>
          </a:prstGeom>
          <a:noFill/>
          <a:ln>
            <a:noFill/>
          </a:ln>
        </p:spPr>
      </p:pic>
      <p:sp>
        <p:nvSpPr>
          <p:cNvPr id="127" name="Google Shape;127;p23"/>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ja"/>
              <a:t>配信されるNFTのRarityをアップするチャンスゲーム</a:t>
            </a:r>
            <a:endParaRPr/>
          </a:p>
        </p:txBody>
      </p:sp>
      <p:pic>
        <p:nvPicPr>
          <p:cNvPr id="128" name="Google Shape;128;p23"/>
          <p:cNvPicPr preferRelativeResize="0"/>
          <p:nvPr/>
        </p:nvPicPr>
        <p:blipFill>
          <a:blip r:embed="rId4">
            <a:alphaModFix/>
          </a:blip>
          <a:stretch>
            <a:fillRect/>
          </a:stretch>
        </p:blipFill>
        <p:spPr>
          <a:xfrm>
            <a:off x="4637183" y="1725175"/>
            <a:ext cx="2839968" cy="311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 - the </a:t>
            </a:r>
            <a:r>
              <a:rPr lang="ja"/>
              <a:t>Future</a:t>
            </a:r>
            <a:endParaRPr/>
          </a:p>
        </p:txBody>
      </p:sp>
      <p:pic>
        <p:nvPicPr>
          <p:cNvPr id="134" name="Google Shape;134;p24"/>
          <p:cNvPicPr preferRelativeResize="0"/>
          <p:nvPr/>
        </p:nvPicPr>
        <p:blipFill>
          <a:blip r:embed="rId3">
            <a:alphaModFix/>
          </a:blip>
          <a:stretch>
            <a:fillRect/>
          </a:stretch>
        </p:blipFill>
        <p:spPr>
          <a:xfrm>
            <a:off x="574088" y="1984075"/>
            <a:ext cx="5443512" cy="3061975"/>
          </a:xfrm>
          <a:prstGeom prst="rect">
            <a:avLst/>
          </a:prstGeom>
          <a:noFill/>
          <a:ln>
            <a:noFill/>
          </a:ln>
        </p:spPr>
      </p:pic>
      <p:sp>
        <p:nvSpPr>
          <p:cNvPr id="135" name="Google Shape;135;p24"/>
          <p:cNvSpPr txBox="1"/>
          <p:nvPr>
            <p:ph idx="1" type="body"/>
          </p:nvPr>
        </p:nvSpPr>
        <p:spPr>
          <a:xfrm>
            <a:off x="311700" y="1152475"/>
            <a:ext cx="8520600" cy="8316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ja"/>
              <a:t>2024/09：NFX、Coinbase Ventures、Progressionより資金調達</a:t>
            </a:r>
            <a:endParaRPr/>
          </a:p>
          <a:p>
            <a:pPr indent="-317182" lvl="0" marL="457200" rtl="0" algn="l">
              <a:lnSpc>
                <a:spcPct val="95000"/>
              </a:lnSpc>
              <a:spcBef>
                <a:spcPts val="0"/>
              </a:spcBef>
              <a:spcAft>
                <a:spcPts val="0"/>
              </a:spcAft>
              <a:buSzPts val="1395"/>
              <a:buChar char="-"/>
            </a:pPr>
            <a:r>
              <a:rPr lang="ja"/>
              <a:t>モバイルアプリとクリエイター向けツールが開発される予定</a:t>
            </a:r>
            <a:endParaRPr/>
          </a:p>
        </p:txBody>
      </p:sp>
      <p:pic>
        <p:nvPicPr>
          <p:cNvPr id="136" name="Google Shape;136;p24"/>
          <p:cNvPicPr preferRelativeResize="0"/>
          <p:nvPr/>
        </p:nvPicPr>
        <p:blipFill>
          <a:blip r:embed="rId4">
            <a:alphaModFix/>
          </a:blip>
          <a:stretch>
            <a:fillRect/>
          </a:stretch>
        </p:blipFill>
        <p:spPr>
          <a:xfrm>
            <a:off x="6145150" y="2686725"/>
            <a:ext cx="2456775" cy="2456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a:t>DRiP Artists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 - </a:t>
            </a:r>
            <a:r>
              <a:rPr lang="ja"/>
              <a:t>“Music”</a:t>
            </a:r>
            <a:r>
              <a:rPr lang="ja"/>
              <a:t> from </a:t>
            </a:r>
            <a:r>
              <a:rPr lang="ja"/>
              <a:t>Hachi Mugen</a:t>
            </a:r>
            <a:endParaRPr/>
          </a:p>
        </p:txBody>
      </p:sp>
      <p:sp>
        <p:nvSpPr>
          <p:cNvPr id="147" name="Google Shape;147;p26"/>
          <p:cNvSpPr txBox="1"/>
          <p:nvPr>
            <p:ph idx="1" type="body"/>
          </p:nvPr>
        </p:nvSpPr>
        <p:spPr>
          <a:xfrm>
            <a:off x="311700" y="1152475"/>
            <a:ext cx="8520600" cy="84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WEB3 MUSIC LABEL ”MUGEN MUSIC GROUP” Music Lead </a:t>
            </a:r>
            <a:endParaRPr/>
          </a:p>
          <a:p>
            <a:pPr indent="-342900" lvl="0" marL="457200" rtl="0" algn="l">
              <a:spcBef>
                <a:spcPts val="0"/>
              </a:spcBef>
              <a:spcAft>
                <a:spcPts val="0"/>
              </a:spcAft>
              <a:buSzPts val="1800"/>
              <a:buChar char="-"/>
            </a:pPr>
            <a:r>
              <a:rPr lang="ja"/>
              <a:t>SuperteamJapan Member</a:t>
            </a:r>
            <a:endParaRPr/>
          </a:p>
        </p:txBody>
      </p:sp>
      <p:pic>
        <p:nvPicPr>
          <p:cNvPr id="148" name="Google Shape;148;p26"/>
          <p:cNvPicPr preferRelativeResize="0"/>
          <p:nvPr/>
        </p:nvPicPr>
        <p:blipFill>
          <a:blip r:embed="rId3">
            <a:alphaModFix/>
          </a:blip>
          <a:stretch>
            <a:fillRect/>
          </a:stretch>
        </p:blipFill>
        <p:spPr>
          <a:xfrm>
            <a:off x="585500" y="2002375"/>
            <a:ext cx="2836325" cy="2836325"/>
          </a:xfrm>
          <a:prstGeom prst="rect">
            <a:avLst/>
          </a:prstGeom>
          <a:noFill/>
          <a:ln>
            <a:noFill/>
          </a:ln>
        </p:spPr>
      </p:pic>
      <p:pic>
        <p:nvPicPr>
          <p:cNvPr id="149" name="Google Shape;149;p26"/>
          <p:cNvPicPr preferRelativeResize="0"/>
          <p:nvPr/>
        </p:nvPicPr>
        <p:blipFill>
          <a:blip r:embed="rId4">
            <a:alphaModFix/>
          </a:blip>
          <a:stretch>
            <a:fillRect/>
          </a:stretch>
        </p:blipFill>
        <p:spPr>
          <a:xfrm>
            <a:off x="4006125" y="3525688"/>
            <a:ext cx="1313400" cy="1313400"/>
          </a:xfrm>
          <a:prstGeom prst="rect">
            <a:avLst/>
          </a:prstGeom>
          <a:noFill/>
          <a:ln>
            <a:noFill/>
          </a:ln>
        </p:spPr>
      </p:pic>
      <p:pic>
        <p:nvPicPr>
          <p:cNvPr id="150" name="Google Shape;150;p26"/>
          <p:cNvPicPr preferRelativeResize="0"/>
          <p:nvPr/>
        </p:nvPicPr>
        <p:blipFill>
          <a:blip r:embed="rId5">
            <a:alphaModFix/>
          </a:blip>
          <a:stretch>
            <a:fillRect/>
          </a:stretch>
        </p:blipFill>
        <p:spPr>
          <a:xfrm>
            <a:off x="4006125" y="2002375"/>
            <a:ext cx="1313400" cy="1313400"/>
          </a:xfrm>
          <a:prstGeom prst="rect">
            <a:avLst/>
          </a:prstGeom>
          <a:noFill/>
          <a:ln>
            <a:noFill/>
          </a:ln>
        </p:spPr>
      </p:pic>
      <p:pic>
        <p:nvPicPr>
          <p:cNvPr id="151" name="Google Shape;151;p26"/>
          <p:cNvPicPr preferRelativeResize="0"/>
          <p:nvPr/>
        </p:nvPicPr>
        <p:blipFill>
          <a:blip r:embed="rId6">
            <a:alphaModFix/>
          </a:blip>
          <a:stretch>
            <a:fillRect/>
          </a:stretch>
        </p:blipFill>
        <p:spPr>
          <a:xfrm>
            <a:off x="5429988" y="3525688"/>
            <a:ext cx="1313400" cy="1313400"/>
          </a:xfrm>
          <a:prstGeom prst="rect">
            <a:avLst/>
          </a:prstGeom>
          <a:noFill/>
          <a:ln>
            <a:noFill/>
          </a:ln>
        </p:spPr>
      </p:pic>
      <p:pic>
        <p:nvPicPr>
          <p:cNvPr id="152" name="Google Shape;152;p26"/>
          <p:cNvPicPr preferRelativeResize="0"/>
          <p:nvPr/>
        </p:nvPicPr>
        <p:blipFill>
          <a:blip r:embed="rId7">
            <a:alphaModFix/>
          </a:blip>
          <a:stretch>
            <a:fillRect/>
          </a:stretch>
        </p:blipFill>
        <p:spPr>
          <a:xfrm>
            <a:off x="5423025" y="2002375"/>
            <a:ext cx="1313400" cy="1313400"/>
          </a:xfrm>
          <a:prstGeom prst="rect">
            <a:avLst/>
          </a:prstGeom>
          <a:noFill/>
          <a:ln>
            <a:noFill/>
          </a:ln>
        </p:spPr>
      </p:pic>
      <p:pic>
        <p:nvPicPr>
          <p:cNvPr id="153" name="Google Shape;153;p26"/>
          <p:cNvPicPr preferRelativeResize="0"/>
          <p:nvPr/>
        </p:nvPicPr>
        <p:blipFill>
          <a:blip r:embed="rId8">
            <a:alphaModFix/>
          </a:blip>
          <a:stretch>
            <a:fillRect/>
          </a:stretch>
        </p:blipFill>
        <p:spPr>
          <a:xfrm>
            <a:off x="6853838" y="3539588"/>
            <a:ext cx="1285575" cy="1285575"/>
          </a:xfrm>
          <a:prstGeom prst="rect">
            <a:avLst/>
          </a:prstGeom>
          <a:noFill/>
          <a:ln>
            <a:noFill/>
          </a:ln>
        </p:spPr>
      </p:pic>
      <p:pic>
        <p:nvPicPr>
          <p:cNvPr id="154" name="Google Shape;154;p26"/>
          <p:cNvPicPr preferRelativeResize="0"/>
          <p:nvPr/>
        </p:nvPicPr>
        <p:blipFill>
          <a:blip r:embed="rId9">
            <a:alphaModFix/>
          </a:blip>
          <a:stretch>
            <a:fillRect/>
          </a:stretch>
        </p:blipFill>
        <p:spPr>
          <a:xfrm>
            <a:off x="6839925" y="2004013"/>
            <a:ext cx="1313400" cy="13101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a:t>
            </a:r>
            <a:r>
              <a:rPr lang="ja"/>
              <a:t> - </a:t>
            </a:r>
            <a:r>
              <a:rPr lang="ja"/>
              <a:t>“Art” from MONKEEMOTO</a:t>
            </a:r>
            <a:endParaRPr/>
          </a:p>
        </p:txBody>
      </p:sp>
      <p:sp>
        <p:nvSpPr>
          <p:cNvPr id="160" name="Google Shape;160;p27"/>
          <p:cNvSpPr txBox="1"/>
          <p:nvPr>
            <p:ph idx="1" type="body"/>
          </p:nvPr>
        </p:nvSpPr>
        <p:spPr>
          <a:xfrm>
            <a:off x="311700" y="1152475"/>
            <a:ext cx="8520600" cy="84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Adidas </a:t>
            </a:r>
            <a:r>
              <a:rPr lang="ja"/>
              <a:t>Creators Program Artist.</a:t>
            </a:r>
            <a:endParaRPr/>
          </a:p>
          <a:p>
            <a:pPr indent="-342900" lvl="0" marL="457200" rtl="0" algn="l">
              <a:spcBef>
                <a:spcPts val="0"/>
              </a:spcBef>
              <a:spcAft>
                <a:spcPts val="0"/>
              </a:spcAft>
              <a:buSzPts val="1800"/>
              <a:buChar char="-"/>
            </a:pPr>
            <a:r>
              <a:rPr lang="ja"/>
              <a:t>Project “Profiles#0” Co-Founder</a:t>
            </a:r>
            <a:endParaRPr/>
          </a:p>
        </p:txBody>
      </p:sp>
      <p:pic>
        <p:nvPicPr>
          <p:cNvPr id="161" name="Google Shape;161;p27"/>
          <p:cNvPicPr preferRelativeResize="0"/>
          <p:nvPr/>
        </p:nvPicPr>
        <p:blipFill>
          <a:blip r:embed="rId3">
            <a:alphaModFix/>
          </a:blip>
          <a:stretch>
            <a:fillRect/>
          </a:stretch>
        </p:blipFill>
        <p:spPr>
          <a:xfrm>
            <a:off x="585500" y="2002375"/>
            <a:ext cx="2836325" cy="2836325"/>
          </a:xfrm>
          <a:prstGeom prst="rect">
            <a:avLst/>
          </a:prstGeom>
          <a:noFill/>
          <a:ln>
            <a:noFill/>
          </a:ln>
        </p:spPr>
      </p:pic>
      <p:pic>
        <p:nvPicPr>
          <p:cNvPr id="162" name="Google Shape;162;p27"/>
          <p:cNvPicPr preferRelativeResize="0"/>
          <p:nvPr/>
        </p:nvPicPr>
        <p:blipFill>
          <a:blip r:embed="rId4">
            <a:alphaModFix/>
          </a:blip>
          <a:stretch>
            <a:fillRect/>
          </a:stretch>
        </p:blipFill>
        <p:spPr>
          <a:xfrm>
            <a:off x="4006125" y="2002375"/>
            <a:ext cx="1313400" cy="1313400"/>
          </a:xfrm>
          <a:prstGeom prst="rect">
            <a:avLst/>
          </a:prstGeom>
          <a:noFill/>
          <a:ln>
            <a:noFill/>
          </a:ln>
        </p:spPr>
      </p:pic>
      <p:pic>
        <p:nvPicPr>
          <p:cNvPr id="163" name="Google Shape;163;p27"/>
          <p:cNvPicPr preferRelativeResize="0"/>
          <p:nvPr/>
        </p:nvPicPr>
        <p:blipFill>
          <a:blip r:embed="rId5">
            <a:alphaModFix/>
          </a:blip>
          <a:stretch>
            <a:fillRect/>
          </a:stretch>
        </p:blipFill>
        <p:spPr>
          <a:xfrm>
            <a:off x="5423025" y="2002375"/>
            <a:ext cx="1313400" cy="1313400"/>
          </a:xfrm>
          <a:prstGeom prst="rect">
            <a:avLst/>
          </a:prstGeom>
          <a:noFill/>
          <a:ln>
            <a:noFill/>
          </a:ln>
        </p:spPr>
      </p:pic>
      <p:pic>
        <p:nvPicPr>
          <p:cNvPr id="164" name="Google Shape;164;p27"/>
          <p:cNvPicPr preferRelativeResize="0"/>
          <p:nvPr/>
        </p:nvPicPr>
        <p:blipFill>
          <a:blip r:embed="rId6">
            <a:alphaModFix/>
          </a:blip>
          <a:stretch>
            <a:fillRect/>
          </a:stretch>
        </p:blipFill>
        <p:spPr>
          <a:xfrm>
            <a:off x="6867875" y="2002375"/>
            <a:ext cx="1313400" cy="1313400"/>
          </a:xfrm>
          <a:prstGeom prst="rect">
            <a:avLst/>
          </a:prstGeom>
          <a:noFill/>
          <a:ln>
            <a:noFill/>
          </a:ln>
        </p:spPr>
      </p:pic>
      <p:pic>
        <p:nvPicPr>
          <p:cNvPr id="165" name="Google Shape;165;p27"/>
          <p:cNvPicPr preferRelativeResize="0"/>
          <p:nvPr/>
        </p:nvPicPr>
        <p:blipFill>
          <a:blip r:embed="rId7">
            <a:alphaModFix/>
          </a:blip>
          <a:stretch>
            <a:fillRect/>
          </a:stretch>
        </p:blipFill>
        <p:spPr>
          <a:xfrm>
            <a:off x="4006125" y="3525675"/>
            <a:ext cx="1313400" cy="1313400"/>
          </a:xfrm>
          <a:prstGeom prst="rect">
            <a:avLst/>
          </a:prstGeom>
          <a:noFill/>
          <a:ln>
            <a:noFill/>
          </a:ln>
        </p:spPr>
      </p:pic>
      <p:pic>
        <p:nvPicPr>
          <p:cNvPr id="166" name="Google Shape;166;p27"/>
          <p:cNvPicPr preferRelativeResize="0"/>
          <p:nvPr/>
        </p:nvPicPr>
        <p:blipFill>
          <a:blip r:embed="rId8">
            <a:alphaModFix/>
          </a:blip>
          <a:stretch>
            <a:fillRect/>
          </a:stretch>
        </p:blipFill>
        <p:spPr>
          <a:xfrm>
            <a:off x="5423025" y="3525675"/>
            <a:ext cx="1313400" cy="1313400"/>
          </a:xfrm>
          <a:prstGeom prst="rect">
            <a:avLst/>
          </a:prstGeom>
          <a:noFill/>
          <a:ln>
            <a:noFill/>
          </a:ln>
        </p:spPr>
      </p:pic>
      <p:pic>
        <p:nvPicPr>
          <p:cNvPr id="167" name="Google Shape;167;p27"/>
          <p:cNvPicPr preferRelativeResize="0"/>
          <p:nvPr/>
        </p:nvPicPr>
        <p:blipFill>
          <a:blip r:embed="rId9">
            <a:alphaModFix/>
          </a:blip>
          <a:stretch>
            <a:fillRect/>
          </a:stretch>
        </p:blipFill>
        <p:spPr>
          <a:xfrm>
            <a:off x="6867875" y="3514325"/>
            <a:ext cx="1313400" cy="131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 - “Magazine” from BAT Community</a:t>
            </a:r>
            <a:endParaRPr/>
          </a:p>
          <a:p>
            <a:pPr indent="0" lvl="0" marL="0" rtl="0" algn="l">
              <a:spcBef>
                <a:spcPts val="0"/>
              </a:spcBef>
              <a:spcAft>
                <a:spcPts val="0"/>
              </a:spcAft>
              <a:buNone/>
            </a:pPr>
            <a:r>
              <a:t/>
            </a:r>
            <a:endParaRPr/>
          </a:p>
        </p:txBody>
      </p:sp>
      <p:sp>
        <p:nvSpPr>
          <p:cNvPr id="173" name="Google Shape;173;p28"/>
          <p:cNvSpPr txBox="1"/>
          <p:nvPr>
            <p:ph idx="1" type="body"/>
          </p:nvPr>
        </p:nvSpPr>
        <p:spPr>
          <a:xfrm>
            <a:off x="311700" y="1152475"/>
            <a:ext cx="8520600" cy="84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BAT Ambassador</a:t>
            </a:r>
            <a:r>
              <a:rPr lang="ja"/>
              <a:t>によって制作</a:t>
            </a:r>
            <a:endParaRPr/>
          </a:p>
          <a:p>
            <a:pPr indent="-342900" lvl="0" marL="457200" rtl="0" algn="l">
              <a:spcBef>
                <a:spcPts val="0"/>
              </a:spcBef>
              <a:spcAft>
                <a:spcPts val="0"/>
              </a:spcAft>
              <a:buSzPts val="1800"/>
              <a:buChar char="-"/>
            </a:pPr>
            <a:r>
              <a:rPr lang="ja"/>
              <a:t>テーマ別や月のまとめ記事なども掲載</a:t>
            </a:r>
            <a:endParaRPr/>
          </a:p>
        </p:txBody>
      </p:sp>
      <p:pic>
        <p:nvPicPr>
          <p:cNvPr id="174" name="Google Shape;174;p28"/>
          <p:cNvPicPr preferRelativeResize="0"/>
          <p:nvPr/>
        </p:nvPicPr>
        <p:blipFill>
          <a:blip r:embed="rId3">
            <a:alphaModFix/>
          </a:blip>
          <a:stretch>
            <a:fillRect/>
          </a:stretch>
        </p:blipFill>
        <p:spPr>
          <a:xfrm>
            <a:off x="585500" y="2002375"/>
            <a:ext cx="2836325" cy="2836325"/>
          </a:xfrm>
          <a:prstGeom prst="rect">
            <a:avLst/>
          </a:prstGeom>
          <a:noFill/>
          <a:ln>
            <a:noFill/>
          </a:ln>
        </p:spPr>
      </p:pic>
      <p:pic>
        <p:nvPicPr>
          <p:cNvPr id="175" name="Google Shape;175;p28"/>
          <p:cNvPicPr preferRelativeResize="0"/>
          <p:nvPr/>
        </p:nvPicPr>
        <p:blipFill>
          <a:blip r:embed="rId4">
            <a:alphaModFix/>
          </a:blip>
          <a:stretch>
            <a:fillRect/>
          </a:stretch>
        </p:blipFill>
        <p:spPr>
          <a:xfrm>
            <a:off x="3651925" y="2002375"/>
            <a:ext cx="1012725" cy="1436500"/>
          </a:xfrm>
          <a:prstGeom prst="rect">
            <a:avLst/>
          </a:prstGeom>
          <a:noFill/>
          <a:ln>
            <a:noFill/>
          </a:ln>
        </p:spPr>
      </p:pic>
      <p:pic>
        <p:nvPicPr>
          <p:cNvPr id="176" name="Google Shape;176;p28"/>
          <p:cNvPicPr preferRelativeResize="0"/>
          <p:nvPr/>
        </p:nvPicPr>
        <p:blipFill>
          <a:blip r:embed="rId5">
            <a:alphaModFix/>
          </a:blip>
          <a:stretch>
            <a:fillRect/>
          </a:stretch>
        </p:blipFill>
        <p:spPr>
          <a:xfrm>
            <a:off x="4894754" y="2002400"/>
            <a:ext cx="1012725" cy="1436478"/>
          </a:xfrm>
          <a:prstGeom prst="rect">
            <a:avLst/>
          </a:prstGeom>
          <a:noFill/>
          <a:ln>
            <a:noFill/>
          </a:ln>
        </p:spPr>
      </p:pic>
      <p:pic>
        <p:nvPicPr>
          <p:cNvPr id="177" name="Google Shape;177;p28"/>
          <p:cNvPicPr preferRelativeResize="0"/>
          <p:nvPr/>
        </p:nvPicPr>
        <p:blipFill>
          <a:blip r:embed="rId6">
            <a:alphaModFix/>
          </a:blip>
          <a:stretch>
            <a:fillRect/>
          </a:stretch>
        </p:blipFill>
        <p:spPr>
          <a:xfrm>
            <a:off x="6137575" y="2002351"/>
            <a:ext cx="1012725" cy="1436491"/>
          </a:xfrm>
          <a:prstGeom prst="rect">
            <a:avLst/>
          </a:prstGeom>
          <a:noFill/>
          <a:ln>
            <a:noFill/>
          </a:ln>
        </p:spPr>
      </p:pic>
      <p:pic>
        <p:nvPicPr>
          <p:cNvPr id="178" name="Google Shape;178;p28"/>
          <p:cNvPicPr preferRelativeResize="0"/>
          <p:nvPr/>
        </p:nvPicPr>
        <p:blipFill>
          <a:blip r:embed="rId7">
            <a:alphaModFix/>
          </a:blip>
          <a:stretch>
            <a:fillRect/>
          </a:stretch>
        </p:blipFill>
        <p:spPr>
          <a:xfrm>
            <a:off x="4894750" y="3575582"/>
            <a:ext cx="2255550" cy="1263118"/>
          </a:xfrm>
          <a:prstGeom prst="rect">
            <a:avLst/>
          </a:prstGeom>
          <a:noFill/>
          <a:ln>
            <a:noFill/>
          </a:ln>
        </p:spPr>
      </p:pic>
      <p:pic>
        <p:nvPicPr>
          <p:cNvPr id="179" name="Google Shape;179;p28"/>
          <p:cNvPicPr preferRelativeResize="0"/>
          <p:nvPr/>
        </p:nvPicPr>
        <p:blipFill>
          <a:blip r:embed="rId8">
            <a:alphaModFix/>
          </a:blip>
          <a:stretch>
            <a:fillRect/>
          </a:stretch>
        </p:blipFill>
        <p:spPr>
          <a:xfrm>
            <a:off x="7380400" y="2002350"/>
            <a:ext cx="1012725" cy="14364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a:t>
            </a:r>
            <a:r>
              <a:rPr lang="ja"/>
              <a:t> - “items”</a:t>
            </a:r>
            <a:r>
              <a:rPr lang="ja"/>
              <a:t> from </a:t>
            </a:r>
            <a:r>
              <a:rPr lang="ja"/>
              <a:t>Genopets</a:t>
            </a:r>
            <a:endParaRPr/>
          </a:p>
        </p:txBody>
      </p:sp>
      <p:sp>
        <p:nvSpPr>
          <p:cNvPr id="185" name="Google Shape;185;p29"/>
          <p:cNvSpPr txBox="1"/>
          <p:nvPr>
            <p:ph idx="1" type="body"/>
          </p:nvPr>
        </p:nvSpPr>
        <p:spPr>
          <a:xfrm>
            <a:off x="311700" y="1152475"/>
            <a:ext cx="8520600" cy="84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Move to Earn dApp “Genopets” のitemsNFT</a:t>
            </a:r>
            <a:endParaRPr/>
          </a:p>
          <a:p>
            <a:pPr indent="-342900" lvl="0" marL="457200" rtl="0" algn="l">
              <a:spcBef>
                <a:spcPts val="0"/>
              </a:spcBef>
              <a:spcAft>
                <a:spcPts val="0"/>
              </a:spcAft>
              <a:buSzPts val="1800"/>
              <a:buChar char="-"/>
            </a:pPr>
            <a:r>
              <a:rPr lang="ja"/>
              <a:t>LegendaryのRarity当選者には、Genopetsが1体 AirDropがあった</a:t>
            </a:r>
            <a:endParaRPr/>
          </a:p>
        </p:txBody>
      </p:sp>
      <p:pic>
        <p:nvPicPr>
          <p:cNvPr id="186" name="Google Shape;186;p29"/>
          <p:cNvPicPr preferRelativeResize="0"/>
          <p:nvPr/>
        </p:nvPicPr>
        <p:blipFill>
          <a:blip r:embed="rId3">
            <a:alphaModFix/>
          </a:blip>
          <a:stretch>
            <a:fillRect/>
          </a:stretch>
        </p:blipFill>
        <p:spPr>
          <a:xfrm>
            <a:off x="585497" y="2002375"/>
            <a:ext cx="2836325" cy="2836325"/>
          </a:xfrm>
          <a:prstGeom prst="rect">
            <a:avLst/>
          </a:prstGeom>
          <a:noFill/>
          <a:ln>
            <a:noFill/>
          </a:ln>
        </p:spPr>
      </p:pic>
      <p:pic>
        <p:nvPicPr>
          <p:cNvPr id="187" name="Google Shape;187;p29"/>
          <p:cNvPicPr preferRelativeResize="0"/>
          <p:nvPr/>
        </p:nvPicPr>
        <p:blipFill>
          <a:blip r:embed="rId4">
            <a:alphaModFix/>
          </a:blip>
          <a:stretch>
            <a:fillRect/>
          </a:stretch>
        </p:blipFill>
        <p:spPr>
          <a:xfrm>
            <a:off x="5423025" y="2046449"/>
            <a:ext cx="1313400" cy="1313400"/>
          </a:xfrm>
          <a:prstGeom prst="rect">
            <a:avLst/>
          </a:prstGeom>
          <a:noFill/>
          <a:ln>
            <a:noFill/>
          </a:ln>
        </p:spPr>
      </p:pic>
      <p:pic>
        <p:nvPicPr>
          <p:cNvPr id="188" name="Google Shape;188;p29"/>
          <p:cNvPicPr preferRelativeResize="0"/>
          <p:nvPr/>
        </p:nvPicPr>
        <p:blipFill>
          <a:blip r:embed="rId5">
            <a:alphaModFix/>
          </a:blip>
          <a:stretch>
            <a:fillRect/>
          </a:stretch>
        </p:blipFill>
        <p:spPr>
          <a:xfrm>
            <a:off x="4006125" y="2046450"/>
            <a:ext cx="1313400" cy="1313400"/>
          </a:xfrm>
          <a:prstGeom prst="rect">
            <a:avLst/>
          </a:prstGeom>
          <a:noFill/>
          <a:ln>
            <a:noFill/>
          </a:ln>
        </p:spPr>
      </p:pic>
      <p:pic>
        <p:nvPicPr>
          <p:cNvPr id="189" name="Google Shape;189;p29"/>
          <p:cNvPicPr preferRelativeResize="0"/>
          <p:nvPr/>
        </p:nvPicPr>
        <p:blipFill>
          <a:blip r:embed="rId6">
            <a:alphaModFix/>
          </a:blip>
          <a:stretch>
            <a:fillRect/>
          </a:stretch>
        </p:blipFill>
        <p:spPr>
          <a:xfrm>
            <a:off x="4006125" y="3525300"/>
            <a:ext cx="1313400" cy="1313400"/>
          </a:xfrm>
          <a:prstGeom prst="rect">
            <a:avLst/>
          </a:prstGeom>
          <a:noFill/>
          <a:ln>
            <a:noFill/>
          </a:ln>
        </p:spPr>
      </p:pic>
      <p:pic>
        <p:nvPicPr>
          <p:cNvPr id="190" name="Google Shape;190;p29"/>
          <p:cNvPicPr preferRelativeResize="0"/>
          <p:nvPr/>
        </p:nvPicPr>
        <p:blipFill>
          <a:blip r:embed="rId7">
            <a:alphaModFix/>
          </a:blip>
          <a:stretch>
            <a:fillRect/>
          </a:stretch>
        </p:blipFill>
        <p:spPr>
          <a:xfrm>
            <a:off x="6839925" y="2024413"/>
            <a:ext cx="1289774" cy="27922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a:t>
            </a:r>
            <a:r>
              <a:rPr lang="ja"/>
              <a:t> - </a:t>
            </a:r>
            <a:r>
              <a:rPr lang="ja"/>
              <a:t>Artist’s Links</a:t>
            </a:r>
            <a:endParaRPr/>
          </a:p>
        </p:txBody>
      </p:sp>
      <p:pic>
        <p:nvPicPr>
          <p:cNvPr id="196" name="Google Shape;196;p30"/>
          <p:cNvPicPr preferRelativeResize="0"/>
          <p:nvPr/>
        </p:nvPicPr>
        <p:blipFill>
          <a:blip r:embed="rId3">
            <a:alphaModFix/>
          </a:blip>
          <a:stretch>
            <a:fillRect/>
          </a:stretch>
        </p:blipFill>
        <p:spPr>
          <a:xfrm>
            <a:off x="2748802" y="1209463"/>
            <a:ext cx="1621075" cy="1621075"/>
          </a:xfrm>
          <a:prstGeom prst="rect">
            <a:avLst/>
          </a:prstGeom>
          <a:noFill/>
          <a:ln>
            <a:noFill/>
          </a:ln>
        </p:spPr>
      </p:pic>
      <p:sp>
        <p:nvSpPr>
          <p:cNvPr id="197" name="Google Shape;197;p30"/>
          <p:cNvSpPr txBox="1"/>
          <p:nvPr>
            <p:ph type="title"/>
          </p:nvPr>
        </p:nvSpPr>
        <p:spPr>
          <a:xfrm>
            <a:off x="2756075" y="2844538"/>
            <a:ext cx="1621200" cy="43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ja" sz="1240"/>
              <a:t>MONKEEMOTO</a:t>
            </a:r>
            <a:endParaRPr sz="1240"/>
          </a:p>
        </p:txBody>
      </p:sp>
      <p:pic>
        <p:nvPicPr>
          <p:cNvPr id="198" name="Google Shape;198;p30"/>
          <p:cNvPicPr preferRelativeResize="0"/>
          <p:nvPr/>
        </p:nvPicPr>
        <p:blipFill>
          <a:blip r:embed="rId4">
            <a:alphaModFix/>
          </a:blip>
          <a:stretch>
            <a:fillRect/>
          </a:stretch>
        </p:blipFill>
        <p:spPr>
          <a:xfrm>
            <a:off x="2748802" y="3266738"/>
            <a:ext cx="1621075" cy="1621100"/>
          </a:xfrm>
          <a:prstGeom prst="rect">
            <a:avLst/>
          </a:prstGeom>
          <a:noFill/>
          <a:ln>
            <a:noFill/>
          </a:ln>
        </p:spPr>
      </p:pic>
      <p:pic>
        <p:nvPicPr>
          <p:cNvPr id="199" name="Google Shape;199;p30"/>
          <p:cNvPicPr preferRelativeResize="0"/>
          <p:nvPr/>
        </p:nvPicPr>
        <p:blipFill>
          <a:blip r:embed="rId5">
            <a:alphaModFix/>
          </a:blip>
          <a:stretch>
            <a:fillRect/>
          </a:stretch>
        </p:blipFill>
        <p:spPr>
          <a:xfrm>
            <a:off x="752675" y="3266750"/>
            <a:ext cx="1621075" cy="1621076"/>
          </a:xfrm>
          <a:prstGeom prst="rect">
            <a:avLst/>
          </a:prstGeom>
          <a:noFill/>
          <a:ln>
            <a:noFill/>
          </a:ln>
        </p:spPr>
      </p:pic>
      <p:pic>
        <p:nvPicPr>
          <p:cNvPr id="200" name="Google Shape;200;p30"/>
          <p:cNvPicPr preferRelativeResize="0"/>
          <p:nvPr/>
        </p:nvPicPr>
        <p:blipFill>
          <a:blip r:embed="rId6">
            <a:alphaModFix/>
          </a:blip>
          <a:stretch>
            <a:fillRect/>
          </a:stretch>
        </p:blipFill>
        <p:spPr>
          <a:xfrm>
            <a:off x="752675" y="1181450"/>
            <a:ext cx="1621075" cy="1621075"/>
          </a:xfrm>
          <a:prstGeom prst="rect">
            <a:avLst/>
          </a:prstGeom>
          <a:noFill/>
          <a:ln>
            <a:noFill/>
          </a:ln>
        </p:spPr>
      </p:pic>
      <p:sp>
        <p:nvSpPr>
          <p:cNvPr id="201" name="Google Shape;201;p30"/>
          <p:cNvSpPr txBox="1"/>
          <p:nvPr>
            <p:ph type="title"/>
          </p:nvPr>
        </p:nvSpPr>
        <p:spPr>
          <a:xfrm>
            <a:off x="752538" y="2830538"/>
            <a:ext cx="1621200" cy="43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ja" sz="1240"/>
              <a:t>Hachi Mugen</a:t>
            </a:r>
            <a:endParaRPr sz="1240"/>
          </a:p>
        </p:txBody>
      </p:sp>
      <p:pic>
        <p:nvPicPr>
          <p:cNvPr id="202" name="Google Shape;202;p30"/>
          <p:cNvPicPr preferRelativeResize="0"/>
          <p:nvPr/>
        </p:nvPicPr>
        <p:blipFill>
          <a:blip r:embed="rId7">
            <a:alphaModFix/>
          </a:blip>
          <a:stretch>
            <a:fillRect/>
          </a:stretch>
        </p:blipFill>
        <p:spPr>
          <a:xfrm>
            <a:off x="4744925" y="3238737"/>
            <a:ext cx="1621075" cy="1621076"/>
          </a:xfrm>
          <a:prstGeom prst="rect">
            <a:avLst/>
          </a:prstGeom>
          <a:noFill/>
          <a:ln>
            <a:noFill/>
          </a:ln>
        </p:spPr>
      </p:pic>
      <p:sp>
        <p:nvSpPr>
          <p:cNvPr id="203" name="Google Shape;203;p30"/>
          <p:cNvSpPr txBox="1"/>
          <p:nvPr>
            <p:ph type="title"/>
          </p:nvPr>
        </p:nvSpPr>
        <p:spPr>
          <a:xfrm>
            <a:off x="4759525" y="2816525"/>
            <a:ext cx="1621200" cy="43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ja" sz="1240"/>
              <a:t>BAT Community</a:t>
            </a:r>
            <a:endParaRPr sz="1240"/>
          </a:p>
        </p:txBody>
      </p:sp>
      <p:pic>
        <p:nvPicPr>
          <p:cNvPr id="204" name="Google Shape;204;p30"/>
          <p:cNvPicPr preferRelativeResize="0"/>
          <p:nvPr/>
        </p:nvPicPr>
        <p:blipFill>
          <a:blip r:embed="rId8">
            <a:alphaModFix/>
          </a:blip>
          <a:stretch>
            <a:fillRect/>
          </a:stretch>
        </p:blipFill>
        <p:spPr>
          <a:xfrm>
            <a:off x="4759588" y="1181450"/>
            <a:ext cx="1621075" cy="1621075"/>
          </a:xfrm>
          <a:prstGeom prst="rect">
            <a:avLst/>
          </a:prstGeom>
          <a:noFill/>
          <a:ln>
            <a:noFill/>
          </a:ln>
        </p:spPr>
      </p:pic>
      <p:pic>
        <p:nvPicPr>
          <p:cNvPr id="205" name="Google Shape;205;p30"/>
          <p:cNvPicPr preferRelativeResize="0"/>
          <p:nvPr/>
        </p:nvPicPr>
        <p:blipFill>
          <a:blip r:embed="rId9">
            <a:alphaModFix/>
          </a:blip>
          <a:stretch>
            <a:fillRect/>
          </a:stretch>
        </p:blipFill>
        <p:spPr>
          <a:xfrm>
            <a:off x="6770374" y="1209475"/>
            <a:ext cx="1621075" cy="1621075"/>
          </a:xfrm>
          <a:prstGeom prst="rect">
            <a:avLst/>
          </a:prstGeom>
          <a:noFill/>
          <a:ln>
            <a:noFill/>
          </a:ln>
        </p:spPr>
      </p:pic>
      <p:pic>
        <p:nvPicPr>
          <p:cNvPr id="206" name="Google Shape;206;p30"/>
          <p:cNvPicPr preferRelativeResize="0"/>
          <p:nvPr/>
        </p:nvPicPr>
        <p:blipFill>
          <a:blip r:embed="rId10">
            <a:alphaModFix/>
          </a:blip>
          <a:stretch>
            <a:fillRect/>
          </a:stretch>
        </p:blipFill>
        <p:spPr>
          <a:xfrm>
            <a:off x="6767625" y="3266623"/>
            <a:ext cx="1621200" cy="1621227"/>
          </a:xfrm>
          <a:prstGeom prst="rect">
            <a:avLst/>
          </a:prstGeom>
          <a:noFill/>
          <a:ln>
            <a:noFill/>
          </a:ln>
        </p:spPr>
      </p:pic>
      <p:sp>
        <p:nvSpPr>
          <p:cNvPr id="207" name="Google Shape;207;p30"/>
          <p:cNvSpPr txBox="1"/>
          <p:nvPr>
            <p:ph type="title"/>
          </p:nvPr>
        </p:nvSpPr>
        <p:spPr>
          <a:xfrm>
            <a:off x="6762975" y="2844550"/>
            <a:ext cx="1621200" cy="43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ja" sz="1240"/>
              <a:t>Genopets</a:t>
            </a:r>
            <a:endParaRPr sz="124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 - Tensor for Trading</a:t>
            </a:r>
            <a:endParaRPr/>
          </a:p>
        </p:txBody>
      </p:sp>
      <p:sp>
        <p:nvSpPr>
          <p:cNvPr id="213" name="Google Shape;213;p31"/>
          <p:cNvSpPr txBox="1"/>
          <p:nvPr>
            <p:ph idx="1" type="body"/>
          </p:nvPr>
        </p:nvSpPr>
        <p:spPr>
          <a:xfrm>
            <a:off x="311700" y="1152475"/>
            <a:ext cx="8520600" cy="443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ja"/>
              <a:t>Tensor提供のDRiP専用のマーケット</a:t>
            </a:r>
            <a:endParaRPr/>
          </a:p>
        </p:txBody>
      </p:sp>
      <p:pic>
        <p:nvPicPr>
          <p:cNvPr id="214" name="Google Shape;214;p31"/>
          <p:cNvPicPr preferRelativeResize="0"/>
          <p:nvPr/>
        </p:nvPicPr>
        <p:blipFill>
          <a:blip r:embed="rId3">
            <a:alphaModFix/>
          </a:blip>
          <a:stretch>
            <a:fillRect/>
          </a:stretch>
        </p:blipFill>
        <p:spPr>
          <a:xfrm>
            <a:off x="1945145" y="1730925"/>
            <a:ext cx="5253719" cy="32425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Study Group Notes</a:t>
            </a:r>
            <a:endParaRPr/>
          </a:p>
        </p:txBody>
      </p:sp>
      <p:sp>
        <p:nvSpPr>
          <p:cNvPr id="62" name="Google Shape;62;p14"/>
          <p:cNvSpPr txBox="1"/>
          <p:nvPr>
            <p:ph idx="1" type="body"/>
          </p:nvPr>
        </p:nvSpPr>
        <p:spPr>
          <a:xfrm>
            <a:off x="311700" y="1152475"/>
            <a:ext cx="8520600" cy="220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投資助言ではありません</a:t>
            </a:r>
            <a:endParaRPr/>
          </a:p>
          <a:p>
            <a:pPr indent="-342900" lvl="0" marL="457200" rtl="0" algn="l">
              <a:spcBef>
                <a:spcPts val="0"/>
              </a:spcBef>
              <a:spcAft>
                <a:spcPts val="0"/>
              </a:spcAft>
              <a:buSzPts val="1800"/>
              <a:buChar char="-"/>
            </a:pPr>
            <a:r>
              <a:rPr lang="ja"/>
              <a:t>自身でしっかりとリサーチを行ってください</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 - </a:t>
            </a:r>
            <a:r>
              <a:rPr lang="ja"/>
              <a:t>Official Links</a:t>
            </a:r>
            <a:endParaRPr/>
          </a:p>
        </p:txBody>
      </p:sp>
      <p:pic>
        <p:nvPicPr>
          <p:cNvPr id="220" name="Google Shape;220;p32"/>
          <p:cNvPicPr preferRelativeResize="0"/>
          <p:nvPr/>
        </p:nvPicPr>
        <p:blipFill>
          <a:blip r:embed="rId3">
            <a:alphaModFix/>
          </a:blip>
          <a:stretch>
            <a:fillRect/>
          </a:stretch>
        </p:blipFill>
        <p:spPr>
          <a:xfrm>
            <a:off x="3426538" y="1562400"/>
            <a:ext cx="2290925" cy="2290925"/>
          </a:xfrm>
          <a:prstGeom prst="rect">
            <a:avLst/>
          </a:prstGeom>
          <a:noFill/>
          <a:ln>
            <a:noFill/>
          </a:ln>
        </p:spPr>
      </p:pic>
      <p:sp>
        <p:nvSpPr>
          <p:cNvPr id="221" name="Google Shape;221;p32"/>
          <p:cNvSpPr txBox="1"/>
          <p:nvPr>
            <p:ph type="title"/>
          </p:nvPr>
        </p:nvSpPr>
        <p:spPr>
          <a:xfrm>
            <a:off x="3866700" y="3742750"/>
            <a:ext cx="1410600" cy="43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sz="1600"/>
              <a:t>X(DRiP💧)</a:t>
            </a:r>
            <a:endParaRPr sz="1600"/>
          </a:p>
        </p:txBody>
      </p:sp>
      <p:pic>
        <p:nvPicPr>
          <p:cNvPr id="222" name="Google Shape;222;p32"/>
          <p:cNvPicPr preferRelativeResize="0"/>
          <p:nvPr/>
        </p:nvPicPr>
        <p:blipFill>
          <a:blip r:embed="rId4">
            <a:alphaModFix/>
          </a:blip>
          <a:stretch>
            <a:fillRect/>
          </a:stretch>
        </p:blipFill>
        <p:spPr>
          <a:xfrm>
            <a:off x="494772" y="1562400"/>
            <a:ext cx="2290925" cy="2290925"/>
          </a:xfrm>
          <a:prstGeom prst="rect">
            <a:avLst/>
          </a:prstGeom>
          <a:noFill/>
          <a:ln>
            <a:noFill/>
          </a:ln>
        </p:spPr>
      </p:pic>
      <p:sp>
        <p:nvSpPr>
          <p:cNvPr id="223" name="Google Shape;223;p32"/>
          <p:cNvSpPr txBox="1"/>
          <p:nvPr>
            <p:ph type="title"/>
          </p:nvPr>
        </p:nvSpPr>
        <p:spPr>
          <a:xfrm>
            <a:off x="934938" y="3742750"/>
            <a:ext cx="1410600" cy="436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ja" sz="1600"/>
              <a:t>X(DRiPLabs)</a:t>
            </a:r>
            <a:endParaRPr sz="1600"/>
          </a:p>
        </p:txBody>
      </p:sp>
      <p:pic>
        <p:nvPicPr>
          <p:cNvPr id="224" name="Google Shape;224;p32"/>
          <p:cNvPicPr preferRelativeResize="0"/>
          <p:nvPr/>
        </p:nvPicPr>
        <p:blipFill>
          <a:blip r:embed="rId5">
            <a:alphaModFix/>
          </a:blip>
          <a:stretch>
            <a:fillRect/>
          </a:stretch>
        </p:blipFill>
        <p:spPr>
          <a:xfrm>
            <a:off x="6358325" y="1562388"/>
            <a:ext cx="2290925" cy="2290943"/>
          </a:xfrm>
          <a:prstGeom prst="rect">
            <a:avLst/>
          </a:prstGeom>
          <a:noFill/>
          <a:ln>
            <a:noFill/>
          </a:ln>
        </p:spPr>
      </p:pic>
      <p:sp>
        <p:nvSpPr>
          <p:cNvPr id="225" name="Google Shape;225;p32"/>
          <p:cNvSpPr txBox="1"/>
          <p:nvPr>
            <p:ph type="title"/>
          </p:nvPr>
        </p:nvSpPr>
        <p:spPr>
          <a:xfrm>
            <a:off x="6798475" y="3742750"/>
            <a:ext cx="1410600" cy="43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sz="1600"/>
              <a:t>DRiP Site</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a:t>Find your favorite Art.</a:t>
            </a:r>
            <a:endParaRPr/>
          </a:p>
        </p:txBody>
      </p:sp>
      <p:pic>
        <p:nvPicPr>
          <p:cNvPr id="231" name="Google Shape;231;p33"/>
          <p:cNvPicPr preferRelativeResize="0"/>
          <p:nvPr/>
        </p:nvPicPr>
        <p:blipFill>
          <a:blip r:embed="rId3">
            <a:alphaModFix/>
          </a:blip>
          <a:stretch>
            <a:fillRect/>
          </a:stretch>
        </p:blipFill>
        <p:spPr>
          <a:xfrm>
            <a:off x="3619500" y="3000600"/>
            <a:ext cx="1905000" cy="190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10209" l="0" r="0" t="0"/>
          <a:stretch/>
        </p:blipFill>
        <p:spPr>
          <a:xfrm>
            <a:off x="0" y="-3525"/>
            <a:ext cx="9144003"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What’s DRiP?</a:t>
            </a:r>
            <a:endParaRPr/>
          </a:p>
        </p:txBody>
      </p:sp>
      <p:sp>
        <p:nvSpPr>
          <p:cNvPr id="73" name="Google Shape;73;p16"/>
          <p:cNvSpPr txBox="1"/>
          <p:nvPr>
            <p:ph idx="1" type="body"/>
          </p:nvPr>
        </p:nvSpPr>
        <p:spPr>
          <a:xfrm>
            <a:off x="311700" y="1152475"/>
            <a:ext cx="8520600" cy="619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デ</a:t>
            </a:r>
            <a:r>
              <a:rPr lang="ja"/>
              <a:t>ジ</a:t>
            </a:r>
            <a:r>
              <a:rPr lang="ja"/>
              <a:t>タル作品を配信するプラットフォーム</a:t>
            </a:r>
            <a:endParaRPr/>
          </a:p>
        </p:txBody>
      </p:sp>
      <p:pic>
        <p:nvPicPr>
          <p:cNvPr id="74" name="Google Shape;74;p16"/>
          <p:cNvPicPr preferRelativeResize="0"/>
          <p:nvPr/>
        </p:nvPicPr>
        <p:blipFill rotWithShape="1">
          <a:blip r:embed="rId3">
            <a:alphaModFix/>
          </a:blip>
          <a:srcRect b="10209" l="0" r="0" t="0"/>
          <a:stretch/>
        </p:blipFill>
        <p:spPr>
          <a:xfrm>
            <a:off x="1747250" y="1772275"/>
            <a:ext cx="5649500" cy="317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 - Achievements</a:t>
            </a:r>
            <a:endParaRPr/>
          </a:p>
        </p:txBody>
      </p:sp>
      <p:sp>
        <p:nvSpPr>
          <p:cNvPr id="80" name="Google Shape;80;p17"/>
          <p:cNvSpPr txBox="1"/>
          <p:nvPr>
            <p:ph idx="1" type="body"/>
          </p:nvPr>
        </p:nvSpPr>
        <p:spPr>
          <a:xfrm>
            <a:off x="311700" y="1152475"/>
            <a:ext cx="8520600" cy="1362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100M コレクティブNFTをMint</a:t>
            </a:r>
            <a:endParaRPr/>
          </a:p>
          <a:p>
            <a:pPr indent="-342900" lvl="0" marL="457200" rtl="0" algn="l">
              <a:spcBef>
                <a:spcPts val="0"/>
              </a:spcBef>
              <a:spcAft>
                <a:spcPts val="0"/>
              </a:spcAft>
              <a:buSzPts val="1800"/>
              <a:buChar char="-"/>
            </a:pPr>
            <a:r>
              <a:rPr lang="ja"/>
              <a:t>4M NFT Sale</a:t>
            </a:r>
            <a:endParaRPr/>
          </a:p>
          <a:p>
            <a:pPr indent="-342900" lvl="0" marL="457200" rtl="0" algn="l">
              <a:spcBef>
                <a:spcPts val="0"/>
              </a:spcBef>
              <a:spcAft>
                <a:spcPts val="0"/>
              </a:spcAft>
              <a:buSzPts val="1800"/>
              <a:buChar char="-"/>
            </a:pPr>
            <a:r>
              <a:rPr lang="ja"/>
              <a:t>500K Creators</a:t>
            </a:r>
            <a:endParaRPr/>
          </a:p>
        </p:txBody>
      </p:sp>
      <p:pic>
        <p:nvPicPr>
          <p:cNvPr id="81" name="Google Shape;81;p17"/>
          <p:cNvPicPr preferRelativeResize="0"/>
          <p:nvPr/>
        </p:nvPicPr>
        <p:blipFill>
          <a:blip r:embed="rId3">
            <a:alphaModFix/>
          </a:blip>
          <a:stretch>
            <a:fillRect/>
          </a:stretch>
        </p:blipFill>
        <p:spPr>
          <a:xfrm>
            <a:off x="1968388" y="2514775"/>
            <a:ext cx="5207219" cy="232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a:t>
            </a:r>
            <a:r>
              <a:rPr lang="ja"/>
              <a:t> - Structure</a:t>
            </a:r>
            <a:endParaRPr/>
          </a:p>
        </p:txBody>
      </p:sp>
      <p:sp>
        <p:nvSpPr>
          <p:cNvPr id="87" name="Google Shape;87;p18"/>
          <p:cNvSpPr txBox="1"/>
          <p:nvPr>
            <p:ph idx="1" type="body"/>
          </p:nvPr>
        </p:nvSpPr>
        <p:spPr>
          <a:xfrm>
            <a:off x="311700" y="1152475"/>
            <a:ext cx="8520600" cy="170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決済基盤にSolanaを採用</a:t>
            </a:r>
            <a:endParaRPr/>
          </a:p>
          <a:p>
            <a:pPr indent="-342900" lvl="0" marL="457200" rtl="0" algn="l">
              <a:spcBef>
                <a:spcPts val="0"/>
              </a:spcBef>
              <a:spcAft>
                <a:spcPts val="0"/>
              </a:spcAft>
              <a:buSzPts val="1800"/>
              <a:buChar char="-"/>
            </a:pPr>
            <a:r>
              <a:rPr lang="ja"/>
              <a:t>クリエイターごとにCollecitonが作成</a:t>
            </a:r>
            <a:endParaRPr/>
          </a:p>
          <a:p>
            <a:pPr indent="-342900" lvl="0" marL="457200" rtl="0" algn="l">
              <a:spcBef>
                <a:spcPts val="0"/>
              </a:spcBef>
              <a:spcAft>
                <a:spcPts val="0"/>
              </a:spcAft>
              <a:buSzPts val="1800"/>
              <a:buChar char="-"/>
            </a:pPr>
            <a:r>
              <a:rPr lang="ja"/>
              <a:t>データは「Arweave」に保管</a:t>
            </a:r>
            <a:endParaRPr/>
          </a:p>
          <a:p>
            <a:pPr indent="-342900" lvl="0" marL="457200" rtl="0" algn="l">
              <a:spcBef>
                <a:spcPts val="0"/>
              </a:spcBef>
              <a:spcAft>
                <a:spcPts val="0"/>
              </a:spcAft>
              <a:buSzPts val="1800"/>
              <a:buChar char="-"/>
            </a:pPr>
            <a:r>
              <a:rPr lang="ja"/>
              <a:t>NFTの発行はMetaplexライブラリ「Compressed NFT」を採用</a:t>
            </a:r>
            <a:endParaRPr/>
          </a:p>
        </p:txBody>
      </p:sp>
      <p:pic>
        <p:nvPicPr>
          <p:cNvPr id="88" name="Google Shape;88;p18"/>
          <p:cNvPicPr preferRelativeResize="0"/>
          <p:nvPr/>
        </p:nvPicPr>
        <p:blipFill>
          <a:blip r:embed="rId3">
            <a:alphaModFix/>
          </a:blip>
          <a:stretch>
            <a:fillRect/>
          </a:stretch>
        </p:blipFill>
        <p:spPr>
          <a:xfrm>
            <a:off x="798700" y="2862175"/>
            <a:ext cx="3776799" cy="1976525"/>
          </a:xfrm>
          <a:prstGeom prst="rect">
            <a:avLst/>
          </a:prstGeom>
          <a:noFill/>
          <a:ln>
            <a:noFill/>
          </a:ln>
        </p:spPr>
      </p:pic>
      <p:pic>
        <p:nvPicPr>
          <p:cNvPr id="89" name="Google Shape;89;p18"/>
          <p:cNvPicPr preferRelativeResize="0"/>
          <p:nvPr/>
        </p:nvPicPr>
        <p:blipFill>
          <a:blip r:embed="rId4">
            <a:alphaModFix/>
          </a:blip>
          <a:stretch>
            <a:fillRect/>
          </a:stretch>
        </p:blipFill>
        <p:spPr>
          <a:xfrm>
            <a:off x="4701924" y="2862175"/>
            <a:ext cx="3643364" cy="1976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 - Get for Creator’s NFT</a:t>
            </a:r>
            <a:endParaRPr/>
          </a:p>
        </p:txBody>
      </p:sp>
      <p:sp>
        <p:nvSpPr>
          <p:cNvPr id="95" name="Google Shape;95;p19"/>
          <p:cNvSpPr txBox="1"/>
          <p:nvPr>
            <p:ph idx="1" type="body"/>
          </p:nvPr>
        </p:nvSpPr>
        <p:spPr>
          <a:xfrm>
            <a:off x="311700" y="1152475"/>
            <a:ext cx="8520600" cy="8316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ja"/>
              <a:t>クリエイター作品をDropletsを使ってSecureボタンをクリックして獲得</a:t>
            </a:r>
            <a:endParaRPr/>
          </a:p>
        </p:txBody>
      </p:sp>
      <p:pic>
        <p:nvPicPr>
          <p:cNvPr id="96" name="Google Shape;96;p19"/>
          <p:cNvPicPr preferRelativeResize="0"/>
          <p:nvPr/>
        </p:nvPicPr>
        <p:blipFill>
          <a:blip r:embed="rId3">
            <a:alphaModFix/>
          </a:blip>
          <a:stretch>
            <a:fillRect/>
          </a:stretch>
        </p:blipFill>
        <p:spPr>
          <a:xfrm>
            <a:off x="557925" y="1984075"/>
            <a:ext cx="3239774" cy="2854626"/>
          </a:xfrm>
          <a:prstGeom prst="rect">
            <a:avLst/>
          </a:prstGeom>
          <a:noFill/>
          <a:ln>
            <a:noFill/>
          </a:ln>
        </p:spPr>
      </p:pic>
      <p:pic>
        <p:nvPicPr>
          <p:cNvPr id="97" name="Google Shape;97;p19"/>
          <p:cNvPicPr preferRelativeResize="0"/>
          <p:nvPr/>
        </p:nvPicPr>
        <p:blipFill>
          <a:blip r:embed="rId4">
            <a:alphaModFix/>
          </a:blip>
          <a:stretch>
            <a:fillRect/>
          </a:stretch>
        </p:blipFill>
        <p:spPr>
          <a:xfrm>
            <a:off x="4024799" y="2417188"/>
            <a:ext cx="4881451" cy="19883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 - Rank?</a:t>
            </a:r>
            <a:endParaRPr/>
          </a:p>
        </p:txBody>
      </p:sp>
      <p:pic>
        <p:nvPicPr>
          <p:cNvPr id="103" name="Google Shape;103;p20"/>
          <p:cNvPicPr preferRelativeResize="0"/>
          <p:nvPr/>
        </p:nvPicPr>
        <p:blipFill>
          <a:blip r:embed="rId3">
            <a:alphaModFix/>
          </a:blip>
          <a:stretch>
            <a:fillRect/>
          </a:stretch>
        </p:blipFill>
        <p:spPr>
          <a:xfrm>
            <a:off x="3134800" y="1984075"/>
            <a:ext cx="2809225" cy="2887624"/>
          </a:xfrm>
          <a:prstGeom prst="rect">
            <a:avLst/>
          </a:prstGeom>
          <a:noFill/>
          <a:ln>
            <a:noFill/>
          </a:ln>
        </p:spPr>
      </p:pic>
      <p:sp>
        <p:nvSpPr>
          <p:cNvPr id="104" name="Google Shape;104;p20"/>
          <p:cNvSpPr txBox="1"/>
          <p:nvPr>
            <p:ph idx="1" type="body"/>
          </p:nvPr>
        </p:nvSpPr>
        <p:spPr>
          <a:xfrm>
            <a:off x="311700" y="1152475"/>
            <a:ext cx="8520600" cy="8316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ja"/>
              <a:t>獲得したXPでRankが確定</a:t>
            </a:r>
            <a:endParaRPr/>
          </a:p>
          <a:p>
            <a:pPr indent="-342900" lvl="0" marL="457200" rtl="0" algn="l">
              <a:lnSpc>
                <a:spcPct val="95000"/>
              </a:lnSpc>
              <a:spcBef>
                <a:spcPts val="0"/>
              </a:spcBef>
              <a:spcAft>
                <a:spcPts val="0"/>
              </a:spcAft>
              <a:buSzPts val="1800"/>
              <a:buChar char="-"/>
            </a:pPr>
            <a:r>
              <a:rPr lang="ja"/>
              <a:t>Droplets</a:t>
            </a:r>
            <a:r>
              <a:rPr lang="ja"/>
              <a:t>の獲得数増加</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DRiP - </a:t>
            </a:r>
            <a:r>
              <a:rPr lang="ja"/>
              <a:t>Get for </a:t>
            </a:r>
            <a:r>
              <a:rPr lang="ja"/>
              <a:t>Droplets</a:t>
            </a:r>
            <a:endParaRPr/>
          </a:p>
        </p:txBody>
      </p:sp>
      <p:pic>
        <p:nvPicPr>
          <p:cNvPr id="110" name="Google Shape;110;p21"/>
          <p:cNvPicPr preferRelativeResize="0"/>
          <p:nvPr/>
        </p:nvPicPr>
        <p:blipFill>
          <a:blip r:embed="rId3">
            <a:alphaModFix/>
          </a:blip>
          <a:stretch>
            <a:fillRect/>
          </a:stretch>
        </p:blipFill>
        <p:spPr>
          <a:xfrm>
            <a:off x="1455500" y="2118825"/>
            <a:ext cx="2608501" cy="2740501"/>
          </a:xfrm>
          <a:prstGeom prst="rect">
            <a:avLst/>
          </a:prstGeom>
          <a:noFill/>
          <a:ln>
            <a:noFill/>
          </a:ln>
        </p:spPr>
      </p:pic>
      <p:sp>
        <p:nvSpPr>
          <p:cNvPr id="111" name="Google Shape;111;p21"/>
          <p:cNvSpPr txBox="1"/>
          <p:nvPr>
            <p:ph idx="1" type="body"/>
          </p:nvPr>
        </p:nvSpPr>
        <p:spPr>
          <a:xfrm>
            <a:off x="311700" y="1152475"/>
            <a:ext cx="8520600" cy="8316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ja"/>
              <a:t>$USDC</a:t>
            </a:r>
            <a:r>
              <a:rPr lang="ja"/>
              <a:t>決済でDropletsが購入可能</a:t>
            </a:r>
            <a:endParaRPr/>
          </a:p>
          <a:p>
            <a:pPr indent="-342900" lvl="0" marL="457200" rtl="0" algn="l">
              <a:lnSpc>
                <a:spcPct val="95000"/>
              </a:lnSpc>
              <a:spcBef>
                <a:spcPts val="0"/>
              </a:spcBef>
              <a:spcAft>
                <a:spcPts val="0"/>
              </a:spcAft>
              <a:buSzPts val="1800"/>
              <a:buChar char="-"/>
            </a:pPr>
            <a:r>
              <a:rPr lang="ja"/>
              <a:t>一定時間ごとに0～99 DropletsをClaimできる</a:t>
            </a:r>
            <a:endParaRPr/>
          </a:p>
        </p:txBody>
      </p:sp>
      <p:pic>
        <p:nvPicPr>
          <p:cNvPr id="112" name="Google Shape;112;p21"/>
          <p:cNvPicPr preferRelativeResize="0"/>
          <p:nvPr/>
        </p:nvPicPr>
        <p:blipFill>
          <a:blip r:embed="rId4">
            <a:alphaModFix/>
          </a:blip>
          <a:stretch>
            <a:fillRect/>
          </a:stretch>
        </p:blipFill>
        <p:spPr>
          <a:xfrm>
            <a:off x="4152650" y="2118825"/>
            <a:ext cx="3535860" cy="2740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